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1690560"/>
            <a:ext cx="777168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1690560"/>
            <a:ext cx="777168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85800" y="1690560"/>
            <a:ext cx="777168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6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1690560"/>
            <a:ext cx="777168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85800" y="1690560"/>
            <a:ext cx="777168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1690560"/>
            <a:ext cx="777168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1690560"/>
            <a:ext cx="777168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85800" y="1743120"/>
            <a:ext cx="7771680" cy="53096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85800" y="1690560"/>
            <a:ext cx="777168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1690560"/>
            <a:ext cx="777168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1690560"/>
            <a:ext cx="777168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1743120"/>
            <a:ext cx="7771680" cy="11451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package" Target="../embeddings/_________Microsoft_Word1.docx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3960" y="0"/>
            <a:ext cx="9135000" cy="6857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i="1" strike="noStrike" spc="-1">
                <a:solidFill>
                  <a:srgbClr val="069A2E"/>
                </a:solidFill>
                <a:latin typeface="Times New Roman"/>
              </a:rPr>
              <a:t>Клеванцовское сельское поселение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i="1" strike="noStrike" spc="-1">
                <a:solidFill>
                  <a:srgbClr val="069A2E"/>
                </a:solidFill>
                <a:latin typeface="Times New Roman"/>
              </a:rPr>
              <a:t>Островский муниципальный район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i="1" strike="noStrike" spc="-1">
                <a:solidFill>
                  <a:srgbClr val="069A2E"/>
                </a:solidFill>
                <a:latin typeface="Times New Roman"/>
              </a:rPr>
              <a:t>Костромская область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39" name="CustomShape 2"/>
          <p:cNvSpPr/>
          <p:nvPr/>
        </p:nvSpPr>
        <p:spPr>
          <a:xfrm>
            <a:off x="4227840" y="1644840"/>
            <a:ext cx="683640" cy="97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stomShape 3"/>
          <p:cNvSpPr/>
          <p:nvPr/>
        </p:nvSpPr>
        <p:spPr>
          <a:xfrm>
            <a:off x="2085480" y="4023000"/>
            <a:ext cx="2637360" cy="59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" name="Рисунок 40"/>
          <p:cNvPicPr/>
          <p:nvPr/>
        </p:nvPicPr>
        <p:blipFill>
          <a:blip r:embed="rId3"/>
          <a:stretch/>
        </p:blipFill>
        <p:spPr>
          <a:xfrm>
            <a:off x="3744000" y="360000"/>
            <a:ext cx="1106640" cy="1367640"/>
          </a:xfrm>
          <a:prstGeom prst="rect">
            <a:avLst/>
          </a:prstGeom>
          <a:ln>
            <a:noFill/>
          </a:ln>
        </p:spPr>
      </p:pic>
      <p:sp>
        <p:nvSpPr>
          <p:cNvPr id="42" name="CustomShape 4"/>
          <p:cNvSpPr/>
          <p:nvPr/>
        </p:nvSpPr>
        <p:spPr>
          <a:xfrm>
            <a:off x="26640" y="3240000"/>
            <a:ext cx="909576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i="1" strike="noStrike" spc="-1">
                <a:solidFill>
                  <a:srgbClr val="168253"/>
                </a:solidFill>
                <a:latin typeface="Cambria Math"/>
                <a:ea typeface="Microsoft YaHei"/>
              </a:rPr>
              <a:t>Всероссийский конкурс «Лучшая муниципальная практика» 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0" y="0"/>
            <a:ext cx="9135000" cy="6857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4227840" y="1644840"/>
            <a:ext cx="683640" cy="97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CustomShape 3"/>
          <p:cNvSpPr/>
          <p:nvPr/>
        </p:nvSpPr>
        <p:spPr>
          <a:xfrm>
            <a:off x="2085480" y="4023000"/>
            <a:ext cx="2637360" cy="59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4"/>
          <p:cNvSpPr/>
          <p:nvPr/>
        </p:nvSpPr>
        <p:spPr>
          <a:xfrm>
            <a:off x="26640" y="3240000"/>
            <a:ext cx="9095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i="1" strike="noStrike" spc="-1">
                <a:solidFill>
                  <a:srgbClr val="168253"/>
                </a:solidFill>
                <a:latin typeface="Cambria Math"/>
                <a:ea typeface="Microsoft YaHei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88" name="Рисунок 87"/>
          <p:cNvPicPr/>
          <p:nvPr/>
        </p:nvPicPr>
        <p:blipFill>
          <a:blip r:embed="rId3"/>
          <a:stretch/>
        </p:blipFill>
        <p:spPr>
          <a:xfrm>
            <a:off x="288000" y="3240000"/>
            <a:ext cx="5200200" cy="3141000"/>
          </a:xfrm>
          <a:prstGeom prst="rect">
            <a:avLst/>
          </a:prstGeom>
          <a:ln>
            <a:noFill/>
          </a:ln>
        </p:spPr>
      </p:pic>
      <p:pic>
        <p:nvPicPr>
          <p:cNvPr id="89" name="Рисунок 88"/>
          <p:cNvPicPr/>
          <p:nvPr/>
        </p:nvPicPr>
        <p:blipFill>
          <a:blip r:embed="rId4"/>
          <a:stretch/>
        </p:blipFill>
        <p:spPr>
          <a:xfrm>
            <a:off x="4032000" y="274680"/>
            <a:ext cx="4772160" cy="3181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0" y="0"/>
            <a:ext cx="9135000" cy="68572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4227840" y="1644840"/>
            <a:ext cx="683640" cy="97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2085480" y="4023000"/>
            <a:ext cx="2637360" cy="59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CustomShape 4"/>
          <p:cNvSpPr/>
          <p:nvPr/>
        </p:nvSpPr>
        <p:spPr>
          <a:xfrm>
            <a:off x="26640" y="3240000"/>
            <a:ext cx="9095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i="1" strike="noStrike" spc="-1">
                <a:solidFill>
                  <a:srgbClr val="168253"/>
                </a:solidFill>
                <a:latin typeface="Cambria Math"/>
                <a:ea typeface="Microsoft YaHei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  <p:graphicFrame>
        <p:nvGraphicFramePr>
          <p:cNvPr id="94" name="Object 5"/>
          <p:cNvGraphicFramePr/>
          <p:nvPr/>
        </p:nvGraphicFramePr>
        <p:xfrm>
          <a:off x="1872720" y="432000"/>
          <a:ext cx="6119280" cy="1077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5" imgW="0" imgH="0" progId="Word.Document.12">
                  <p:embed/>
                </p:oleObj>
              </mc:Choice>
              <mc:Fallback>
                <p:oleObj r:id="rId5" imgW="0" imgH="0" progId="Word.Document.12">
                  <p:embed/>
                  <p:pic>
                    <p:nvPicPr>
                      <p:cNvPr id="95" name=""/>
                      <p:cNvPicPr/>
                      <p:nvPr/>
                    </p:nvPicPr>
                    <p:blipFill>
                      <a:blip r:embed="rId6"/>
                      <a:stretch/>
                    </p:blipFill>
                    <p:spPr>
                      <a:xfrm>
                        <a:off x="1872720" y="432000"/>
                        <a:ext cx="6119280" cy="10778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6" name="Рисунок 95"/>
          <p:cNvPicPr/>
          <p:nvPr/>
        </p:nvPicPr>
        <p:blipFill>
          <a:blip r:embed="rId7"/>
          <a:stretch/>
        </p:blipFill>
        <p:spPr>
          <a:xfrm>
            <a:off x="753840" y="1944000"/>
            <a:ext cx="3278160" cy="4371120"/>
          </a:xfrm>
          <a:prstGeom prst="rect">
            <a:avLst/>
          </a:prstGeom>
          <a:ln>
            <a:noFill/>
          </a:ln>
        </p:spPr>
      </p:pic>
      <p:pic>
        <p:nvPicPr>
          <p:cNvPr id="97" name="Рисунок 96"/>
          <p:cNvPicPr/>
          <p:nvPr/>
        </p:nvPicPr>
        <p:blipFill>
          <a:blip r:embed="rId8"/>
          <a:stretch/>
        </p:blipFill>
        <p:spPr>
          <a:xfrm>
            <a:off x="4320000" y="1152000"/>
            <a:ext cx="4168080" cy="5557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3960" y="0"/>
            <a:ext cx="9135000" cy="6857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Муниципальное образование Клеванцовское сельское поселение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10101"/>
                </a:solidFill>
                <a:latin typeface="Times New Roman"/>
                <a:ea typeface="Microsoft YaHei"/>
              </a:rPr>
              <a:t>Населенных пунктов – 18 ед.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10101"/>
                </a:solidFill>
                <a:latin typeface="Times New Roman"/>
                <a:ea typeface="Microsoft YaHei"/>
              </a:rPr>
              <a:t>Численность населения - 1784 человека: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10101"/>
                </a:solidFill>
                <a:latin typeface="Times New Roman"/>
                <a:ea typeface="Microsoft YaHei"/>
              </a:rPr>
              <a:t>940ч. – трудоспособные граждане,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10101"/>
                </a:solidFill>
                <a:latin typeface="Times New Roman"/>
                <a:ea typeface="Microsoft YaHei"/>
              </a:rPr>
              <a:t>475ч.  – пенсионеры,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10101"/>
                </a:solidFill>
                <a:latin typeface="Times New Roman"/>
                <a:ea typeface="Microsoft YaHei"/>
              </a:rPr>
              <a:t>359ч. – дети до 18 лет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10101"/>
                </a:solidFill>
                <a:latin typeface="Times New Roman"/>
                <a:ea typeface="Microsoft YaHei"/>
              </a:rPr>
              <a:t>Центральная усадьба – деревня Клеванцово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10101"/>
                </a:solidFill>
                <a:latin typeface="Times New Roman"/>
                <a:ea typeface="Microsoft YaHei"/>
              </a:rPr>
              <a:t>(365 человек)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10101"/>
                </a:solidFill>
                <a:latin typeface="Times New Roman"/>
                <a:ea typeface="Microsoft YaHei"/>
              </a:rPr>
              <a:t>ТОС -10 ед. ( в 14 населенных пунктах)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10101"/>
                </a:solidFill>
                <a:latin typeface="Times New Roman"/>
                <a:ea typeface="Microsoft YaHei"/>
              </a:rPr>
              <a:t>Общественный совет – 8 человек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10101"/>
                </a:solidFill>
                <a:latin typeface="Times New Roman"/>
                <a:ea typeface="Microsoft YaHei"/>
              </a:rPr>
              <a:t>Совет депутатов – 10 человек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44" name="CustomShape 2"/>
          <p:cNvSpPr/>
          <p:nvPr/>
        </p:nvSpPr>
        <p:spPr>
          <a:xfrm>
            <a:off x="4227840" y="1644840"/>
            <a:ext cx="683640" cy="97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3"/>
          <p:cNvSpPr/>
          <p:nvPr/>
        </p:nvSpPr>
        <p:spPr>
          <a:xfrm>
            <a:off x="2085480" y="4023000"/>
            <a:ext cx="2637360" cy="59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4"/>
          <p:cNvSpPr/>
          <p:nvPr/>
        </p:nvSpPr>
        <p:spPr>
          <a:xfrm>
            <a:off x="26640" y="3240000"/>
            <a:ext cx="9095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i="1" strike="noStrike" spc="-1">
                <a:solidFill>
                  <a:srgbClr val="168253"/>
                </a:solidFill>
                <a:latin typeface="Cambria Math"/>
                <a:ea typeface="Microsoft YaHei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9000" y="720"/>
            <a:ext cx="9135000" cy="6857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</a:rPr>
              <a:t>СХОДЫ ГРАЖДАН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Сходы выявляют наиболее актуальные проблемы, пути решения которых решаются путем диалога власти с жителями поселения.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1. Всего проведено — 24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2. Присутствовало — 551 человек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10101"/>
                </a:solidFill>
                <a:latin typeface="Times New Roman"/>
                <a:ea typeface="Microsoft YaHei"/>
              </a:rPr>
              <a:t>.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48" name="CustomShape 2"/>
          <p:cNvSpPr/>
          <p:nvPr/>
        </p:nvSpPr>
        <p:spPr>
          <a:xfrm>
            <a:off x="2085480" y="4023000"/>
            <a:ext cx="2637360" cy="59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3"/>
          <p:cNvSpPr/>
          <p:nvPr/>
        </p:nvSpPr>
        <p:spPr>
          <a:xfrm>
            <a:off x="26640" y="3240000"/>
            <a:ext cx="9095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i="1" strike="noStrike" spc="-1">
                <a:solidFill>
                  <a:srgbClr val="168253"/>
                </a:solidFill>
                <a:latin typeface="Cambria Math"/>
                <a:ea typeface="Microsoft YaHei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50" name="Рисунок 49"/>
          <p:cNvPicPr/>
          <p:nvPr/>
        </p:nvPicPr>
        <p:blipFill>
          <a:blip r:embed="rId3"/>
          <a:stretch/>
        </p:blipFill>
        <p:spPr>
          <a:xfrm>
            <a:off x="4464000" y="1872000"/>
            <a:ext cx="4150080" cy="3109320"/>
          </a:xfrm>
          <a:prstGeom prst="rect">
            <a:avLst/>
          </a:prstGeom>
          <a:ln>
            <a:noFill/>
          </a:ln>
        </p:spPr>
      </p:pic>
      <p:pic>
        <p:nvPicPr>
          <p:cNvPr id="51" name="Рисунок 50"/>
          <p:cNvPicPr/>
          <p:nvPr/>
        </p:nvPicPr>
        <p:blipFill>
          <a:blip r:embed="rId4"/>
          <a:stretch/>
        </p:blipFill>
        <p:spPr>
          <a:xfrm>
            <a:off x="288000" y="3756960"/>
            <a:ext cx="4467240" cy="2512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0" y="0"/>
            <a:ext cx="9135000" cy="6857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Территориальное общественное самоуправление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На территории поселения действуют 10 органов территориальных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  <a:ea typeface="Microsoft YaHei"/>
              </a:rPr>
              <a:t>Общественных организаций.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10101"/>
                </a:solidFill>
                <a:latin typeface="Times New Roman"/>
                <a:ea typeface="Microsoft YaHei"/>
              </a:rPr>
              <a:t>Каждый год Клеванцовское поселение участвует в областных конкурсах.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10101"/>
                </a:solidFill>
                <a:latin typeface="Times New Roman"/>
                <a:ea typeface="Microsoft YaHei"/>
              </a:rPr>
              <a:t>1.Администрация Клеванцовского с/поселения заняла 2-е место в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10101"/>
                </a:solidFill>
                <a:latin typeface="Times New Roman"/>
                <a:ea typeface="Microsoft YaHei"/>
              </a:rPr>
              <a:t>Областном конкурсе «Лучшая организация ТОС» -2016 год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10101"/>
                </a:solidFill>
                <a:latin typeface="Times New Roman"/>
                <a:ea typeface="Microsoft YaHei"/>
              </a:rPr>
              <a:t>2. ТОС №1 — 3-е место в областном конкурсе «Лучший орган ТОС» - 2019год.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4227840" y="1644840"/>
            <a:ext cx="683640" cy="97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3"/>
          <p:cNvSpPr/>
          <p:nvPr/>
        </p:nvSpPr>
        <p:spPr>
          <a:xfrm>
            <a:off x="2085480" y="4023000"/>
            <a:ext cx="2637360" cy="59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4"/>
          <p:cNvSpPr/>
          <p:nvPr/>
        </p:nvSpPr>
        <p:spPr>
          <a:xfrm>
            <a:off x="26640" y="3240000"/>
            <a:ext cx="9095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i="1" strike="noStrike" spc="-1">
                <a:solidFill>
                  <a:srgbClr val="168253"/>
                </a:solidFill>
                <a:latin typeface="Cambria Math"/>
                <a:ea typeface="Microsoft YaHei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ustomShape 1"/>
          <p:cNvSpPr/>
          <p:nvPr/>
        </p:nvSpPr>
        <p:spPr>
          <a:xfrm>
            <a:off x="0" y="0"/>
            <a:ext cx="9135000" cy="6857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ТОС 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активно принимает участие в информационных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Семинарах, совещаниях по вопросам деятельности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ТОС и законодательства, проводимых представителями органов власти.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57" name="CustomShape 2"/>
          <p:cNvSpPr/>
          <p:nvPr/>
        </p:nvSpPr>
        <p:spPr>
          <a:xfrm>
            <a:off x="4227840" y="1644840"/>
            <a:ext cx="683640" cy="97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3"/>
          <p:cNvSpPr/>
          <p:nvPr/>
        </p:nvSpPr>
        <p:spPr>
          <a:xfrm>
            <a:off x="2085480" y="4023000"/>
            <a:ext cx="2637360" cy="59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CustomShape 4"/>
          <p:cNvSpPr/>
          <p:nvPr/>
        </p:nvSpPr>
        <p:spPr>
          <a:xfrm>
            <a:off x="26640" y="3240000"/>
            <a:ext cx="9095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i="1" strike="noStrike" spc="-1">
                <a:solidFill>
                  <a:srgbClr val="168253"/>
                </a:solidFill>
                <a:latin typeface="Cambria Math"/>
                <a:ea typeface="Microsoft YaHei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60" name="Рисунок 59"/>
          <p:cNvPicPr/>
          <p:nvPr/>
        </p:nvPicPr>
        <p:blipFill>
          <a:blip r:embed="rId3"/>
          <a:stretch/>
        </p:blipFill>
        <p:spPr>
          <a:xfrm>
            <a:off x="2310480" y="1714320"/>
            <a:ext cx="3449520" cy="4693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0" y="0"/>
            <a:ext cx="9135000" cy="6857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Жизнь ТОСовцев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62" name="CustomShape 2"/>
          <p:cNvSpPr/>
          <p:nvPr/>
        </p:nvSpPr>
        <p:spPr>
          <a:xfrm>
            <a:off x="4227840" y="1644840"/>
            <a:ext cx="683640" cy="97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CustomShape 3"/>
          <p:cNvSpPr/>
          <p:nvPr/>
        </p:nvSpPr>
        <p:spPr>
          <a:xfrm>
            <a:off x="2085480" y="4023000"/>
            <a:ext cx="2637360" cy="59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CustomShape 4"/>
          <p:cNvSpPr/>
          <p:nvPr/>
        </p:nvSpPr>
        <p:spPr>
          <a:xfrm>
            <a:off x="26640" y="3240000"/>
            <a:ext cx="9095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i="1" strike="noStrike" spc="-1">
                <a:solidFill>
                  <a:srgbClr val="168253"/>
                </a:solidFill>
                <a:latin typeface="Cambria Math"/>
                <a:ea typeface="Microsoft YaHei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65" name="Рисунок 64"/>
          <p:cNvPicPr/>
          <p:nvPr/>
        </p:nvPicPr>
        <p:blipFill>
          <a:blip r:embed="rId3"/>
          <a:stretch/>
        </p:blipFill>
        <p:spPr>
          <a:xfrm>
            <a:off x="1224000" y="1296000"/>
            <a:ext cx="6972480" cy="4619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ustomShape 1"/>
          <p:cNvSpPr/>
          <p:nvPr/>
        </p:nvSpPr>
        <p:spPr>
          <a:xfrm>
            <a:off x="0" y="0"/>
            <a:ext cx="9135000" cy="6857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67" name="CustomShape 2"/>
          <p:cNvSpPr/>
          <p:nvPr/>
        </p:nvSpPr>
        <p:spPr>
          <a:xfrm>
            <a:off x="4227840" y="1644840"/>
            <a:ext cx="683640" cy="97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3"/>
          <p:cNvSpPr/>
          <p:nvPr/>
        </p:nvSpPr>
        <p:spPr>
          <a:xfrm>
            <a:off x="2085480" y="4023000"/>
            <a:ext cx="2637360" cy="59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ustomShape 4"/>
          <p:cNvSpPr/>
          <p:nvPr/>
        </p:nvSpPr>
        <p:spPr>
          <a:xfrm>
            <a:off x="26640" y="3240000"/>
            <a:ext cx="9095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i="1" strike="noStrike" spc="-1">
                <a:solidFill>
                  <a:srgbClr val="168253"/>
                </a:solidFill>
                <a:latin typeface="Cambria Math"/>
                <a:ea typeface="Microsoft YaHei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70" name="Рисунок 69"/>
          <p:cNvPicPr/>
          <p:nvPr/>
        </p:nvPicPr>
        <p:blipFill>
          <a:blip r:embed="rId3"/>
          <a:stretch/>
        </p:blipFill>
        <p:spPr>
          <a:xfrm>
            <a:off x="23400" y="3240000"/>
            <a:ext cx="4905720" cy="3270240"/>
          </a:xfrm>
          <a:prstGeom prst="rect">
            <a:avLst/>
          </a:prstGeom>
          <a:ln>
            <a:noFill/>
          </a:ln>
        </p:spPr>
      </p:pic>
      <p:pic>
        <p:nvPicPr>
          <p:cNvPr id="71" name="Рисунок 70"/>
          <p:cNvPicPr/>
          <p:nvPr/>
        </p:nvPicPr>
        <p:blipFill>
          <a:blip r:embed="rId4"/>
          <a:stretch/>
        </p:blipFill>
        <p:spPr>
          <a:xfrm>
            <a:off x="4202280" y="689760"/>
            <a:ext cx="4797720" cy="3198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0" y="0"/>
            <a:ext cx="9135000" cy="6857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73" name="CustomShape 2"/>
          <p:cNvSpPr/>
          <p:nvPr/>
        </p:nvSpPr>
        <p:spPr>
          <a:xfrm>
            <a:off x="4227840" y="1644840"/>
            <a:ext cx="683640" cy="97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" name="CustomShape 3"/>
          <p:cNvSpPr/>
          <p:nvPr/>
        </p:nvSpPr>
        <p:spPr>
          <a:xfrm>
            <a:off x="2085480" y="4023000"/>
            <a:ext cx="2637360" cy="59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" name="CustomShape 4"/>
          <p:cNvSpPr/>
          <p:nvPr/>
        </p:nvSpPr>
        <p:spPr>
          <a:xfrm>
            <a:off x="26640" y="3240000"/>
            <a:ext cx="9095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i="1" strike="noStrike" spc="-1">
                <a:solidFill>
                  <a:srgbClr val="168253"/>
                </a:solidFill>
                <a:latin typeface="Cambria Math"/>
                <a:ea typeface="Microsoft YaHei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76" name="Рисунок 75"/>
          <p:cNvPicPr/>
          <p:nvPr/>
        </p:nvPicPr>
        <p:blipFill>
          <a:blip r:embed="rId3"/>
          <a:stretch/>
        </p:blipFill>
        <p:spPr>
          <a:xfrm>
            <a:off x="360000" y="3037320"/>
            <a:ext cx="4840200" cy="3226680"/>
          </a:xfrm>
          <a:prstGeom prst="rect">
            <a:avLst/>
          </a:prstGeom>
          <a:ln>
            <a:noFill/>
          </a:ln>
        </p:spPr>
      </p:pic>
      <p:pic>
        <p:nvPicPr>
          <p:cNvPr id="77" name="Рисунок 76"/>
          <p:cNvPicPr/>
          <p:nvPr/>
        </p:nvPicPr>
        <p:blipFill>
          <a:blip r:embed="rId4"/>
          <a:stretch/>
        </p:blipFill>
        <p:spPr>
          <a:xfrm>
            <a:off x="4464000" y="648000"/>
            <a:ext cx="4035600" cy="3026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0" y="0"/>
            <a:ext cx="9135000" cy="6857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Ctr="1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Деятельность общественных объединений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4227840" y="1644840"/>
            <a:ext cx="683640" cy="97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CustomShape 3"/>
          <p:cNvSpPr/>
          <p:nvPr/>
        </p:nvSpPr>
        <p:spPr>
          <a:xfrm>
            <a:off x="2085480" y="4023000"/>
            <a:ext cx="2637360" cy="59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" name="CustomShape 4"/>
          <p:cNvSpPr/>
          <p:nvPr/>
        </p:nvSpPr>
        <p:spPr>
          <a:xfrm>
            <a:off x="26640" y="3240000"/>
            <a:ext cx="9095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i="1" strike="noStrike" spc="-1">
                <a:solidFill>
                  <a:srgbClr val="168253"/>
                </a:solidFill>
                <a:latin typeface="Cambria Math"/>
                <a:ea typeface="Microsoft YaHei"/>
              </a:rPr>
              <a:t> 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82" name="Рисунок 81"/>
          <p:cNvPicPr/>
          <p:nvPr/>
        </p:nvPicPr>
        <p:blipFill>
          <a:blip r:embed="rId3"/>
          <a:stretch/>
        </p:blipFill>
        <p:spPr>
          <a:xfrm>
            <a:off x="23400" y="3240000"/>
            <a:ext cx="4868280" cy="3651120"/>
          </a:xfrm>
          <a:prstGeom prst="rect">
            <a:avLst/>
          </a:prstGeom>
          <a:ln>
            <a:noFill/>
          </a:ln>
        </p:spPr>
      </p:pic>
      <p:pic>
        <p:nvPicPr>
          <p:cNvPr id="83" name="Рисунок 82"/>
          <p:cNvPicPr/>
          <p:nvPr/>
        </p:nvPicPr>
        <p:blipFill>
          <a:blip r:embed="rId4"/>
          <a:stretch/>
        </p:blipFill>
        <p:spPr>
          <a:xfrm>
            <a:off x="3600000" y="924840"/>
            <a:ext cx="5504040" cy="3098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427</TotalTime>
  <Words>207</Words>
  <Application>Microsoft Office PowerPoint</Application>
  <PresentationFormat>Экран (4:3)</PresentationFormat>
  <Paragraphs>190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Office Theme</vt:lpstr>
      <vt:lpstr>Документ Microsoft Word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Овчинникова Оксана Григорьевна</cp:lastModifiedBy>
  <cp:revision>70</cp:revision>
  <dcterms:created xsi:type="dcterms:W3CDTF">2013-11-19T05:52:05Z</dcterms:created>
  <dcterms:modified xsi:type="dcterms:W3CDTF">2021-07-12T07:02:26Z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3</vt:i4>
  </property>
</Properties>
</file>